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handoutMasterIdLst>
    <p:handoutMasterId r:id="rId15"/>
  </p:handoutMasterIdLst>
  <p:sldIdLst>
    <p:sldId id="258" r:id="rId2"/>
    <p:sldId id="256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61" r:id="rId14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/>
  </p:normalViewPr>
  <p:slideViewPr>
    <p:cSldViewPr snapToGrid="0" snapToObjects="1">
      <p:cViewPr varScale="1">
        <p:scale>
          <a:sx n="113" d="100"/>
          <a:sy n="113" d="100"/>
        </p:scale>
        <p:origin x="4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handoutMaster" Target="handoutMasters/handout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2018/5/7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240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8100" y="-76200"/>
            <a:ext cx="12364085" cy="7039610"/>
          </a:xfrm>
          <a:prstGeom prst="rect">
            <a:avLst/>
          </a:prstGeom>
          <a:noFill/>
        </p:spPr>
      </p:pic>
      <p:pic>
        <p:nvPicPr>
          <p:cNvPr id="9" name="图片 8" descr="C:/Users/coding1/AppData/Roaming/JisuOffice/ETemp/98744_7516680/fImage1560487541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40" y="-74295"/>
            <a:ext cx="12393295" cy="705993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75" y="-19050"/>
            <a:ext cx="12287885" cy="6893560"/>
          </a:xfrm>
          <a:prstGeom prst="rect">
            <a:avLst/>
          </a:prstGeom>
          <a:noFill/>
        </p:spPr>
      </p:pic>
      <p:pic>
        <p:nvPicPr>
          <p:cNvPr id="5" name="图片 4" descr="C:/Users/coding1/AppData/Roaming/JisuOffice/ETemp/98744_7516680/fImage35880778467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545" y="-31750"/>
            <a:ext cx="12308840" cy="695388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2018/5/7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2018/5/7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2018/5/7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215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2018/5/7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66675" y="-47625"/>
            <a:ext cx="12318365" cy="6934200"/>
          </a:xfrm>
          <a:prstGeom prst="rect">
            <a:avLst/>
          </a:prstGeom>
          <a:noFill/>
        </p:spPr>
      </p:pic>
      <p:pic>
        <p:nvPicPr>
          <p:cNvPr id="7" name="图片 6" descr="C:/Users/coding1/AppData/Roaming/JisuOffice/ETemp/98744_7516680/fImage66077766334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295" y="-53340"/>
            <a:ext cx="12372340" cy="697547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jpeg"/><Relationship Id="rId12" Type="http://schemas.openxmlformats.org/officeDocument/2006/relationships/image" Target="../media/image2.jpeg"/><Relationship Id="rId13" Type="http://schemas.openxmlformats.org/officeDocument/2006/relationships/image" Target="../media/image3.jpeg"/><Relationship Id="rId14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6985" y="-5715"/>
            <a:ext cx="12176125" cy="6877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1"/>
          <a:srcRect/>
          <a:stretch>
            <a:fillRect/>
          </a:stretch>
        </p:blipFill>
        <p:spPr>
          <a:xfrm>
            <a:off x="-2540" y="-5715"/>
            <a:ext cx="12236450" cy="68840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2540" y="-5715"/>
            <a:ext cx="12236450" cy="688467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2540" y="-5715"/>
            <a:ext cx="12237720" cy="6885305"/>
          </a:xfrm>
          <a:prstGeom prst="rect">
            <a:avLst/>
          </a:prstGeom>
        </p:spPr>
      </p:pic>
      <p:pic>
        <p:nvPicPr>
          <p:cNvPr id="12" name="图片 11" descr="C:/Users/coding1/AppData/Roaming/JisuOffice/ETemp/98744_7516680/fImage35880746500.jpeg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780"/>
            <a:ext cx="12235815" cy="6919595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3"/>
          <p:cNvSpPr>
            <a:spLocks noGrp="1"/>
          </p:cNvSpPr>
          <p:nvPr/>
        </p:nvSpPr>
        <p:spPr>
          <a:xfrm>
            <a:off x="1251550" y="2525876"/>
            <a:ext cx="9793764" cy="972023"/>
          </a:xfrm>
          <a:prstGeom prst="rect">
            <a:avLst/>
          </a:prstGeom>
        </p:spPr>
        <p:txBody>
          <a:bodyPr vert="horz" lIns="119823" tIns="59911" rIns="119823" bIns="59911" rtlCol="0" anchor="ctr">
            <a:normAutofit/>
            <a:scene3d>
              <a:camera prst="orthographicFront"/>
              <a:lightRig rig="threePt" dir="t"/>
            </a:scene3d>
          </a:bodyPr>
          <a:lstStyle>
            <a:lvl1pPr algn="ctr" defTabSz="119761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mtClean="0">
                <a:latin typeface="黑体" panose="02010609060101010101" pitchFamily="2" charset="-122"/>
                <a:ea typeface="黑体" panose="02010609060101010101" pitchFamily="2" charset="-122"/>
              </a:rPr>
              <a:t>第</a:t>
            </a:r>
            <a:r>
              <a:rPr lang="en-US" altLang="zh-CN" smtClean="0">
                <a:latin typeface="黑体" panose="02010609060101010101" pitchFamily="2" charset="-122"/>
                <a:ea typeface="黑体" panose="02010609060101010101" pitchFamily="2" charset="-122"/>
              </a:rPr>
              <a:t>11</a:t>
            </a:r>
            <a:r>
              <a:rPr lang="zh-CN" altLang="en-US" smtClean="0">
                <a:latin typeface="黑体" panose="02010609060101010101" pitchFamily="2" charset="-122"/>
                <a:ea typeface="黑体" panose="02010609060101010101" pitchFamily="2" charset="-122"/>
              </a:rPr>
              <a:t>章：</a:t>
            </a:r>
            <a:r>
              <a:rPr lang="en-US" altLang="zh-CN" smtClean="0">
                <a:latin typeface="黑体" panose="02010609060101010101" pitchFamily="2" charset="-122"/>
                <a:ea typeface="黑体" panose="02010609060101010101" pitchFamily="2" charset="-122"/>
              </a:rPr>
              <a:t>Event</a:t>
            </a:r>
            <a:r>
              <a:rPr lang="zh-CN" altLang="en-US" smtClean="0">
                <a:latin typeface="黑体" panose="02010609060101010101" pitchFamily="2" charset="-122"/>
                <a:ea typeface="黑体" panose="02010609060101010101" pitchFamily="2" charset="-122"/>
              </a:rPr>
              <a:t>事件上</a:t>
            </a:r>
            <a:endParaRPr dirty="0" smtClean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smtClean="0"/>
              <a:t>组合键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3"/>
            <a:ext cx="10649585" cy="5071568"/>
          </a:xfrm>
        </p:spPr>
        <p:txBody>
          <a:bodyPr/>
          <a:lstStyle/>
          <a:p>
            <a:pPr algn="l"/>
            <a:r>
              <a:rPr lang="zh-CN" altLang="en-US" sz="1800"/>
              <a:t>组合键 </a:t>
            </a:r>
            <a:r>
              <a:rPr lang="en-US" altLang="zh-CN" sz="1800"/>
              <a:t>ctrlKey</a:t>
            </a:r>
            <a:r>
              <a:rPr lang="zh-CN" altLang="en-US" sz="1800"/>
              <a:t>、</a:t>
            </a:r>
            <a:r>
              <a:rPr lang="en-US" altLang="zh-CN" sz="1800"/>
              <a:t>altKey</a:t>
            </a:r>
            <a:r>
              <a:rPr lang="zh-CN" altLang="en-US" sz="1800"/>
              <a:t>、</a:t>
            </a:r>
            <a:r>
              <a:rPr lang="en-US" altLang="zh-CN" sz="1800"/>
              <a:t>shiftKey</a:t>
            </a:r>
          </a:p>
          <a:p>
            <a:pPr algn="l"/>
            <a:endParaRPr lang="en-US" altLang="zh-CN" sz="1800"/>
          </a:p>
          <a:p>
            <a:pPr algn="l"/>
            <a:endParaRPr lang="en-US" altLang="zh-CN" sz="1800"/>
          </a:p>
          <a:p>
            <a:pPr algn="l"/>
            <a:r>
              <a:rPr lang="en-US" altLang="zh-CN" sz="1800"/>
              <a:t>Ctrl + Enter </a:t>
            </a:r>
            <a:r>
              <a:rPr lang="zh-CN" altLang="en-US" sz="1800"/>
              <a:t>提交效果：</a:t>
            </a:r>
          </a:p>
          <a:p>
            <a:pPr algn="l"/>
            <a:endParaRPr lang="en-US" altLang="zh-CN" sz="1800"/>
          </a:p>
          <a:p>
            <a:pPr algn="l"/>
            <a:r>
              <a:rPr lang="en-US" altLang="zh-CN" sz="1800"/>
              <a:t>	</a:t>
            </a:r>
            <a:r>
              <a:rPr lang="zh-CN" altLang="en-US" sz="1800"/>
              <a:t>当按下键盘 </a:t>
            </a:r>
            <a:r>
              <a:rPr lang="en-US" altLang="zh-CN" sz="1800"/>
              <a:t>enter </a:t>
            </a:r>
            <a:r>
              <a:rPr lang="zh-CN" altLang="en-US" sz="1800"/>
              <a:t>时，有些浏览器显示</a:t>
            </a:r>
            <a:r>
              <a:rPr lang="en-US" altLang="zh-CN" sz="1800"/>
              <a:t>10</a:t>
            </a:r>
            <a:r>
              <a:rPr lang="zh-CN" altLang="en-US" sz="1800"/>
              <a:t>（换行），有些显示</a:t>
            </a:r>
            <a:r>
              <a:rPr lang="en-US" altLang="zh-CN" sz="1800"/>
              <a:t>13</a:t>
            </a:r>
            <a:r>
              <a:rPr lang="zh-CN" altLang="en-US" sz="1800"/>
              <a:t>（回车）。</a:t>
            </a:r>
            <a:endParaRPr lang="en-US" altLang="zh-CN" sz="1800"/>
          </a:p>
          <a:p>
            <a:pPr algn="l"/>
            <a:r>
              <a:rPr lang="en-US" altLang="zh-CN" sz="1800"/>
              <a:t>	</a:t>
            </a:r>
            <a:r>
              <a:rPr lang="zh-CN" altLang="en-US" sz="1800"/>
              <a:t>按照先后顺序，先</a:t>
            </a:r>
            <a:r>
              <a:rPr lang="en-US" altLang="zh-CN" sz="1800"/>
              <a:t>13</a:t>
            </a:r>
            <a:r>
              <a:rPr lang="zh-CN" altLang="en-US" sz="1800"/>
              <a:t>回车，后</a:t>
            </a:r>
            <a:r>
              <a:rPr lang="en-US" altLang="zh-CN" sz="1800"/>
              <a:t>10</a:t>
            </a:r>
            <a:r>
              <a:rPr lang="zh-CN" altLang="en-US" sz="1800"/>
              <a:t>换行。</a:t>
            </a:r>
          </a:p>
          <a:p>
            <a:pPr algn="l"/>
            <a:r>
              <a:rPr lang="en-US" altLang="zh-CN" sz="1800"/>
              <a:t>	</a:t>
            </a:r>
            <a:r>
              <a:rPr lang="zh-CN" altLang="en-US" sz="1800"/>
              <a:t>计算机中其他的一些软件中的热键可能与我们设置的组合键冲突。</a:t>
            </a:r>
            <a:endParaRPr lang="en-US" altLang="zh-CN" sz="1800"/>
          </a:p>
          <a:p>
            <a:pPr algn="l"/>
            <a:r>
              <a:rPr lang="en-US" altLang="zh-CN" sz="1800"/>
              <a:t>	onkeypress</a:t>
            </a:r>
            <a:r>
              <a:rPr lang="zh-CN" altLang="en-US" sz="1800"/>
              <a:t>时，</a:t>
            </a:r>
            <a:r>
              <a:rPr lang="en-US" altLang="zh-CN" sz="1800"/>
              <a:t>shift+1</a:t>
            </a:r>
            <a:r>
              <a:rPr lang="zh-CN" altLang="en-US" sz="1800"/>
              <a:t>时，显示的是</a:t>
            </a:r>
            <a:r>
              <a:rPr lang="en-US" altLang="zh-CN" sz="1800"/>
              <a:t>code</a:t>
            </a:r>
            <a:r>
              <a:rPr lang="zh-CN" altLang="en-US" sz="1800"/>
              <a:t>拿到的值是</a:t>
            </a:r>
            <a:r>
              <a:rPr lang="en-US" altLang="zh-CN" sz="1800"/>
              <a:t>!</a:t>
            </a:r>
            <a:r>
              <a:rPr lang="zh-CN" altLang="en-US" sz="1800"/>
              <a:t>的</a:t>
            </a:r>
            <a:r>
              <a:rPr lang="en-US" altLang="zh-CN" sz="1800"/>
              <a:t>code</a:t>
            </a:r>
            <a:r>
              <a:rPr lang="zh-CN" altLang="en-US" sz="1800"/>
              <a:t>值而非</a:t>
            </a:r>
            <a:r>
              <a:rPr lang="en-US" altLang="zh-CN" sz="1800"/>
              <a:t>1</a:t>
            </a:r>
            <a:r>
              <a:rPr lang="zh-CN" altLang="en-US" sz="1800"/>
              <a:t>的</a:t>
            </a:r>
            <a:r>
              <a:rPr lang="en-US" altLang="zh-CN" sz="1800"/>
              <a:t>code</a:t>
            </a:r>
            <a:r>
              <a:rPr lang="zh-CN" altLang="en-US" sz="1800"/>
              <a:t>值。</a:t>
            </a:r>
          </a:p>
          <a:p>
            <a:pPr algn="l"/>
            <a:endParaRPr lang="zh-CN" altLang="en-US" sz="1800"/>
          </a:p>
          <a:p>
            <a:pPr algn="l"/>
            <a:r>
              <a:rPr lang="en-US" altLang="zh-CN" sz="1800"/>
              <a:t>	event.ctrlKey &amp;&amp; ( code==10 || code==13 )</a:t>
            </a:r>
          </a:p>
          <a:p>
            <a:pPr algn="l"/>
            <a:endParaRPr lang="en-US" altLang="zh-CN" sz="1800"/>
          </a:p>
          <a:p>
            <a:pPr algn="l"/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605219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smtClean="0"/>
              <a:t>事件冒泡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3"/>
            <a:ext cx="10649585" cy="5071568"/>
          </a:xfrm>
        </p:spPr>
        <p:txBody>
          <a:bodyPr/>
          <a:lstStyle/>
          <a:p>
            <a:pPr algn="l"/>
            <a:r>
              <a:rPr lang="zh-CN" altLang="en-US" sz="1800"/>
              <a:t>事件从子节点向上依次传递给父节点的现象，叫做事件冒泡。</a:t>
            </a:r>
          </a:p>
          <a:p>
            <a:pPr algn="l"/>
            <a:endParaRPr lang="en-US" altLang="zh-CN" sz="1800"/>
          </a:p>
          <a:p>
            <a:pPr algn="l"/>
            <a:endParaRPr lang="en-US" altLang="zh-CN" sz="1800"/>
          </a:p>
          <a:p>
            <a:pPr algn="l"/>
            <a:endParaRPr lang="zh-CN" altLang="en-US" sz="1800"/>
          </a:p>
          <a:p>
            <a:pPr algn="l"/>
            <a:r>
              <a:rPr lang="zh-CN" altLang="en-US" sz="1800"/>
              <a:t>阻止事件冒泡的方法：</a:t>
            </a:r>
          </a:p>
          <a:p>
            <a:pPr algn="l"/>
            <a:endParaRPr lang="zh-CN" altLang="en-US" sz="1800"/>
          </a:p>
          <a:p>
            <a:pPr algn="l"/>
            <a:r>
              <a:rPr lang="en-US" altLang="zh-CN" sz="1800"/>
              <a:t>	event.stopPropagation();	// W3C</a:t>
            </a:r>
            <a:r>
              <a:rPr lang="zh-CN" altLang="en-US" sz="1800"/>
              <a:t>规范写法</a:t>
            </a:r>
            <a:endParaRPr lang="en-US" altLang="zh-CN" sz="1800"/>
          </a:p>
          <a:p>
            <a:pPr algn="l"/>
            <a:endParaRPr lang="en-US" altLang="zh-CN" sz="1800"/>
          </a:p>
          <a:p>
            <a:pPr algn="l"/>
            <a:r>
              <a:rPr lang="en-US" altLang="zh-CN" sz="1800"/>
              <a:t>	event.cancelBubble=true;	// IE</a:t>
            </a:r>
            <a:r>
              <a:rPr lang="zh-CN" altLang="en-US" sz="1800"/>
              <a:t>写法 （虽然是</a:t>
            </a:r>
            <a:r>
              <a:rPr lang="en-US" altLang="zh-CN" sz="1800"/>
              <a:t>IE</a:t>
            </a:r>
            <a:r>
              <a:rPr lang="zh-CN" altLang="en-US" sz="1800"/>
              <a:t>方法，但好多其他厂商浏览器也支持）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2123135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smtClean="0"/>
              <a:t>作业题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3"/>
            <a:ext cx="10649585" cy="5071568"/>
          </a:xfrm>
        </p:spPr>
        <p:txBody>
          <a:bodyPr/>
          <a:lstStyle/>
          <a:p>
            <a:pPr algn="l"/>
            <a:r>
              <a:rPr lang="en-US" altLang="zh-CN" sz="1800"/>
              <a:t>CSS </a:t>
            </a:r>
            <a:r>
              <a:rPr lang="zh-CN" altLang="en-US" sz="1800"/>
              <a:t>模拟下拉菜单</a:t>
            </a:r>
            <a:endParaRPr lang="en-US" altLang="zh-CN" sz="1800"/>
          </a:p>
          <a:p>
            <a:pPr algn="l"/>
            <a:endParaRPr lang="en-US" altLang="zh-CN" sz="1800"/>
          </a:p>
          <a:p>
            <a:pPr algn="l"/>
            <a:endParaRPr lang="en-US" altLang="zh-CN" sz="1800"/>
          </a:p>
          <a:p>
            <a:pPr algn="l"/>
            <a:r>
              <a:rPr lang="zh-CN" altLang="en-US" sz="1800"/>
              <a:t>思路：</a:t>
            </a:r>
            <a:endParaRPr lang="en-US" altLang="zh-CN" sz="1800"/>
          </a:p>
          <a:p>
            <a:pPr algn="l"/>
            <a:r>
              <a:rPr lang="en-US" altLang="zh-CN" sz="1800"/>
              <a:t>	1</a:t>
            </a:r>
            <a:r>
              <a:rPr lang="zh-CN" altLang="en-US" sz="1800"/>
              <a:t>，用</a:t>
            </a:r>
            <a:r>
              <a:rPr lang="en-US" altLang="zh-CN" sz="1800"/>
              <a:t>html</a:t>
            </a:r>
            <a:r>
              <a:rPr lang="zh-CN" altLang="en-US" sz="1800"/>
              <a:t>和</a:t>
            </a:r>
            <a:r>
              <a:rPr lang="en-US" altLang="zh-CN" sz="1800"/>
              <a:t>css</a:t>
            </a:r>
            <a:r>
              <a:rPr lang="zh-CN" altLang="en-US" sz="1800"/>
              <a:t>模拟一个</a:t>
            </a:r>
            <a:r>
              <a:rPr lang="en-US" altLang="zh-CN" sz="1800"/>
              <a:t>select</a:t>
            </a:r>
            <a:r>
              <a:rPr lang="zh-CN" altLang="en-US" sz="1800"/>
              <a:t>下拉菜单</a:t>
            </a:r>
            <a:endParaRPr lang="en-US" altLang="zh-CN" sz="1800"/>
          </a:p>
          <a:p>
            <a:pPr algn="l"/>
            <a:r>
              <a:rPr lang="en-US" altLang="zh-CN" sz="1800"/>
              <a:t>	2</a:t>
            </a:r>
            <a:r>
              <a:rPr lang="zh-CN" altLang="en-US" sz="1800"/>
              <a:t>，当点击下拉菜单时，显示选项</a:t>
            </a:r>
            <a:endParaRPr lang="en-US" altLang="zh-CN" sz="1800"/>
          </a:p>
          <a:p>
            <a:pPr algn="l"/>
            <a:r>
              <a:rPr lang="en-US" altLang="zh-CN" sz="1800"/>
              <a:t>	3</a:t>
            </a:r>
            <a:r>
              <a:rPr lang="zh-CN" altLang="en-US" sz="1800"/>
              <a:t>，选中选项时，下拉菜单内容更新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319452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课程大纲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3"/>
            <a:ext cx="10649585" cy="5071568"/>
          </a:xfrm>
        </p:spPr>
        <p:txBody>
          <a:bodyPr/>
          <a:lstStyle/>
          <a:p>
            <a:pPr algn="l">
              <a:buNone/>
            </a:pPr>
            <a:r>
              <a:rPr lang="en-US" altLang="zh-CN" sz="2400" smtClean="0"/>
              <a:t>1</a:t>
            </a:r>
            <a:r>
              <a:rPr lang="zh-CN" altLang="en-US" sz="2400" smtClean="0"/>
              <a:t>、</a:t>
            </a:r>
            <a:r>
              <a:rPr lang="en-US" altLang="zh-CN" smtClean="0"/>
              <a:t>Event</a:t>
            </a:r>
            <a:r>
              <a:rPr lang="zh-CN" altLang="en-US" smtClean="0"/>
              <a:t>对象</a:t>
            </a:r>
            <a:endParaRPr lang="en-US" altLang="zh-CN" sz="2400" dirty="0" smtClean="0"/>
          </a:p>
          <a:p>
            <a:pPr algn="l">
              <a:buNone/>
            </a:pPr>
            <a:r>
              <a:rPr lang="en-US" altLang="zh-CN" sz="2400" smtClean="0"/>
              <a:t>2</a:t>
            </a:r>
            <a:r>
              <a:rPr lang="zh-CN" altLang="en-US" sz="2400" smtClean="0"/>
              <a:t>、</a:t>
            </a:r>
            <a:r>
              <a:rPr lang="en-US" altLang="zh-CN" smtClean="0"/>
              <a:t>client</a:t>
            </a:r>
            <a:r>
              <a:rPr lang="zh-CN" altLang="en-US" smtClean="0"/>
              <a:t>、</a:t>
            </a:r>
            <a:r>
              <a:rPr lang="en-US" altLang="zh-CN" smtClean="0"/>
              <a:t>offset</a:t>
            </a:r>
            <a:r>
              <a:rPr lang="zh-CN" altLang="en-US" smtClean="0"/>
              <a:t>、</a:t>
            </a:r>
            <a:r>
              <a:rPr lang="en-US" altLang="zh-CN" smtClean="0"/>
              <a:t>page</a:t>
            </a:r>
            <a:r>
              <a:rPr lang="zh-CN" altLang="en-US" smtClean="0"/>
              <a:t>、</a:t>
            </a:r>
            <a:r>
              <a:rPr lang="en-US" altLang="zh-CN" smtClean="0"/>
              <a:t>screen</a:t>
            </a:r>
            <a:endParaRPr lang="en-US" altLang="zh-CN" sz="2400" dirty="0" smtClean="0"/>
          </a:p>
          <a:p>
            <a:pPr algn="l">
              <a:buNone/>
            </a:pPr>
            <a:r>
              <a:rPr lang="en-US" altLang="zh-CN" sz="2400" smtClean="0"/>
              <a:t>3</a:t>
            </a:r>
            <a:r>
              <a:rPr lang="zh-CN" altLang="en-US" sz="2400" smtClean="0"/>
              <a:t>、</a:t>
            </a:r>
            <a:r>
              <a:rPr lang="zh-CN" altLang="en-US" smtClean="0"/>
              <a:t>键盘事件</a:t>
            </a:r>
            <a:endParaRPr lang="en-US" altLang="zh-CN" smtClean="0"/>
          </a:p>
          <a:p>
            <a:pPr algn="l">
              <a:buNone/>
            </a:pPr>
            <a:r>
              <a:rPr lang="en-US" altLang="zh-CN" sz="2400" smtClean="0"/>
              <a:t>4</a:t>
            </a:r>
            <a:r>
              <a:rPr lang="zh-CN" altLang="en-US" sz="2400" smtClean="0"/>
              <a:t>、组合键</a:t>
            </a:r>
            <a:endParaRPr lang="en-US" altLang="zh-CN" sz="2400" smtClean="0"/>
          </a:p>
          <a:p>
            <a:pPr algn="l">
              <a:buNone/>
            </a:pPr>
            <a:r>
              <a:rPr lang="en-US" altLang="zh-CN" smtClean="0"/>
              <a:t>5</a:t>
            </a:r>
            <a:r>
              <a:rPr lang="zh-CN" altLang="en-US" smtClean="0"/>
              <a:t>、事件冒泡（重点）</a:t>
            </a:r>
            <a:endParaRPr lang="en-US" altLang="zh-CN" sz="2400" dirty="0" smtClean="0"/>
          </a:p>
          <a:p>
            <a:pPr algn="l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smtClean="0"/>
              <a:t>Event</a:t>
            </a:r>
            <a:r>
              <a:rPr lang="zh-CN" altLang="en-US" sz="4000" smtClean="0"/>
              <a:t>对象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3"/>
            <a:ext cx="10649585" cy="5071568"/>
          </a:xfrm>
        </p:spPr>
        <p:txBody>
          <a:bodyPr/>
          <a:lstStyle/>
          <a:p>
            <a:pPr algn="l"/>
            <a:r>
              <a:rPr lang="en-US" altLang="zh-CN" sz="1800"/>
              <a:t>Event </a:t>
            </a:r>
            <a:r>
              <a:rPr lang="zh-CN" altLang="en-US" sz="1800"/>
              <a:t>对象（事件源对象）代表事件的状态</a:t>
            </a:r>
            <a:endParaRPr lang="en-US" altLang="zh-CN" sz="1800"/>
          </a:p>
          <a:p>
            <a:pPr algn="l"/>
            <a:r>
              <a:rPr lang="en-US" altLang="zh-CN" sz="1800"/>
              <a:t>	</a:t>
            </a:r>
            <a:r>
              <a:rPr lang="zh-CN" altLang="en-US" sz="1800"/>
              <a:t>比如事件在其中发生的元素、键盘按键的状态、鼠标的位置、鼠标按钮的状态。</a:t>
            </a:r>
          </a:p>
          <a:p>
            <a:pPr algn="l"/>
            <a:endParaRPr lang="en-US" altLang="zh-CN" sz="1800"/>
          </a:p>
          <a:p>
            <a:pPr algn="l"/>
            <a:r>
              <a:rPr lang="en-US" altLang="zh-CN" sz="1800" smtClean="0"/>
              <a:t>btn.onmousedown </a:t>
            </a:r>
            <a:r>
              <a:rPr lang="en-US" altLang="zh-CN" sz="1800"/>
              <a:t>= function( event ){	</a:t>
            </a:r>
            <a:r>
              <a:rPr lang="en-US" altLang="zh-CN" sz="1400"/>
              <a:t>// </a:t>
            </a:r>
            <a:r>
              <a:rPr lang="zh-CN" altLang="en-US" sz="1400"/>
              <a:t>在</a:t>
            </a:r>
            <a:r>
              <a:rPr lang="en-US" altLang="zh-CN" sz="1400"/>
              <a:t>W3C</a:t>
            </a:r>
            <a:r>
              <a:rPr lang="zh-CN" altLang="en-US" sz="1400"/>
              <a:t>标准中，直接在函数中声明该参数即可</a:t>
            </a:r>
            <a:endParaRPr lang="en-US" altLang="zh-CN" sz="1400"/>
          </a:p>
          <a:p>
            <a:pPr algn="l"/>
            <a:r>
              <a:rPr lang="en-US" altLang="zh-CN" sz="1800"/>
              <a:t>	console.log( event );	</a:t>
            </a:r>
            <a:r>
              <a:rPr lang="en-US" altLang="zh-CN" sz="1400"/>
              <a:t>// </a:t>
            </a:r>
            <a:r>
              <a:rPr lang="zh-CN" altLang="en-US" sz="1400"/>
              <a:t>这次点击事件的详细信息</a:t>
            </a:r>
            <a:endParaRPr lang="en-US" altLang="zh-CN" sz="1400"/>
          </a:p>
          <a:p>
            <a:pPr algn="l"/>
            <a:r>
              <a:rPr lang="en-US" altLang="zh-CN" sz="1800"/>
              <a:t>	console.log( event.button );	</a:t>
            </a:r>
            <a:r>
              <a:rPr lang="en-US" altLang="zh-CN" sz="1400"/>
              <a:t>// 0</a:t>
            </a:r>
            <a:r>
              <a:rPr lang="zh-CN" altLang="en-US" sz="1400"/>
              <a:t>代表鼠标按下了左键    </a:t>
            </a:r>
            <a:r>
              <a:rPr lang="en-US" altLang="zh-CN" sz="1400"/>
              <a:t>1</a:t>
            </a:r>
            <a:r>
              <a:rPr lang="zh-CN" altLang="en-US" sz="1400"/>
              <a:t>代表按下了滚轮    </a:t>
            </a:r>
            <a:r>
              <a:rPr lang="en-US" altLang="zh-CN" sz="1400"/>
              <a:t>2</a:t>
            </a:r>
            <a:r>
              <a:rPr lang="zh-CN" altLang="en-US" sz="1400"/>
              <a:t>代表按下了右键</a:t>
            </a:r>
            <a:endParaRPr lang="en-US" altLang="zh-CN" sz="1400"/>
          </a:p>
          <a:p>
            <a:pPr algn="l"/>
            <a:r>
              <a:rPr lang="en-US" altLang="zh-CN" sz="1800"/>
              <a:t>}</a:t>
            </a:r>
          </a:p>
          <a:p>
            <a:pPr algn="l"/>
            <a:endParaRPr lang="en-US" altLang="zh-CN" sz="1800"/>
          </a:p>
          <a:p>
            <a:pPr algn="l"/>
            <a:r>
              <a:rPr lang="zh-CN" altLang="en-US" sz="1800"/>
              <a:t>注意：</a:t>
            </a:r>
            <a:endParaRPr lang="en-US" altLang="zh-CN" sz="1800"/>
          </a:p>
          <a:p>
            <a:pPr algn="l"/>
            <a:r>
              <a:rPr lang="en-US" altLang="zh-CN" sz="1800"/>
              <a:t>	</a:t>
            </a:r>
            <a:r>
              <a:rPr lang="en-US" altLang="zh-CN" sz="1400"/>
              <a:t>1</a:t>
            </a:r>
            <a:r>
              <a:rPr lang="zh-CN" altLang="en-US" sz="1400"/>
              <a:t>，</a:t>
            </a:r>
            <a:r>
              <a:rPr lang="en-US" altLang="zh-CN" sz="1400"/>
              <a:t>event</a:t>
            </a:r>
            <a:r>
              <a:rPr lang="zh-CN" altLang="en-US" sz="1400"/>
              <a:t>对象是事件绑定中的一个隐藏的参数，可以通过 </a:t>
            </a:r>
            <a:r>
              <a:rPr lang="en-US" altLang="zh-CN" sz="1400"/>
              <a:t>arguments[0] </a:t>
            </a:r>
            <a:r>
              <a:rPr lang="zh-CN" altLang="en-US" sz="1400"/>
              <a:t>来获取。</a:t>
            </a:r>
            <a:endParaRPr lang="en-US" altLang="zh-CN" sz="1400"/>
          </a:p>
          <a:p>
            <a:pPr algn="l"/>
            <a:r>
              <a:rPr lang="en-US" altLang="zh-CN" sz="1400"/>
              <a:t>	2</a:t>
            </a:r>
            <a:r>
              <a:rPr lang="zh-CN" altLang="en-US" sz="1400"/>
              <a:t>，老版本的</a:t>
            </a:r>
            <a:r>
              <a:rPr lang="en-US" altLang="zh-CN" sz="1400"/>
              <a:t>IE</a:t>
            </a:r>
            <a:r>
              <a:rPr lang="zh-CN" altLang="en-US" sz="1400"/>
              <a:t>并没有遵守</a:t>
            </a:r>
            <a:r>
              <a:rPr lang="en-US" altLang="zh-CN" sz="1400"/>
              <a:t>W3C</a:t>
            </a:r>
            <a:r>
              <a:rPr lang="zh-CN" altLang="en-US" sz="1400"/>
              <a:t>的规范，它的</a:t>
            </a:r>
            <a:r>
              <a:rPr lang="en-US" altLang="zh-CN" sz="1400"/>
              <a:t>button</a:t>
            </a:r>
            <a:r>
              <a:rPr lang="zh-CN" altLang="en-US" sz="1400"/>
              <a:t>属性含义如下</a:t>
            </a:r>
          </a:p>
          <a:p>
            <a:pPr algn="l"/>
            <a:r>
              <a:rPr lang="en-US" altLang="zh-CN" sz="1400"/>
              <a:t>		1</a:t>
            </a:r>
            <a:r>
              <a:rPr lang="zh-CN" altLang="en-US" sz="1400"/>
              <a:t>鼠标左键 </a:t>
            </a:r>
            <a:r>
              <a:rPr lang="en-US" altLang="zh-CN" sz="1400"/>
              <a:t>2</a:t>
            </a:r>
            <a:r>
              <a:rPr lang="zh-CN" altLang="en-US" sz="1400"/>
              <a:t>鼠标右键 </a:t>
            </a:r>
            <a:r>
              <a:rPr lang="en-US" altLang="zh-CN" sz="1400"/>
              <a:t>3</a:t>
            </a:r>
            <a:r>
              <a:rPr lang="zh-CN" altLang="en-US" sz="1400"/>
              <a:t>左右同时按 </a:t>
            </a:r>
            <a:r>
              <a:rPr lang="en-US" altLang="zh-CN" sz="1400"/>
              <a:t>4</a:t>
            </a:r>
            <a:r>
              <a:rPr lang="zh-CN" altLang="en-US" sz="1400"/>
              <a:t>滚轮 </a:t>
            </a:r>
            <a:r>
              <a:rPr lang="en-US" altLang="zh-CN" sz="1400"/>
              <a:t>5</a:t>
            </a:r>
            <a:r>
              <a:rPr lang="zh-CN" altLang="en-US" sz="1400"/>
              <a:t>左键加滚轮 </a:t>
            </a:r>
            <a:r>
              <a:rPr lang="en-US" altLang="zh-CN" sz="1400"/>
              <a:t>6</a:t>
            </a:r>
            <a:r>
              <a:rPr lang="zh-CN" altLang="en-US" sz="1400"/>
              <a:t>右键加滚轮 </a:t>
            </a:r>
            <a:r>
              <a:rPr lang="en-US" altLang="zh-CN" sz="1400"/>
              <a:t>7</a:t>
            </a:r>
            <a:r>
              <a:rPr lang="zh-CN" altLang="en-US" sz="1400"/>
              <a:t>三个同时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83941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smtClean="0"/>
              <a:t>Event</a:t>
            </a:r>
            <a:r>
              <a:rPr lang="zh-CN" altLang="en-US" sz="4000" smtClean="0"/>
              <a:t>对象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3"/>
            <a:ext cx="10649585" cy="5071568"/>
          </a:xfrm>
        </p:spPr>
        <p:txBody>
          <a:bodyPr/>
          <a:lstStyle/>
          <a:p>
            <a:pPr algn="l"/>
            <a:r>
              <a:rPr lang="zh-CN" altLang="en-US" sz="1800"/>
              <a:t>兼容性写法，支持老版本的</a:t>
            </a:r>
            <a:r>
              <a:rPr lang="en-US" altLang="zh-CN" sz="1800"/>
              <a:t>IE</a:t>
            </a:r>
            <a:r>
              <a:rPr lang="zh-CN" altLang="en-US" sz="1800"/>
              <a:t>。</a:t>
            </a:r>
            <a:endParaRPr lang="en-US" altLang="zh-CN" sz="1800"/>
          </a:p>
          <a:p>
            <a:pPr algn="l"/>
            <a:endParaRPr lang="en-US" altLang="zh-CN" sz="1800"/>
          </a:p>
          <a:p>
            <a:pPr algn="l"/>
            <a:endParaRPr lang="en-US" altLang="zh-CN" sz="1800"/>
          </a:p>
          <a:p>
            <a:pPr algn="l"/>
            <a:r>
              <a:rPr lang="en-US" altLang="zh-CN" sz="1800" smtClean="0"/>
              <a:t>btn.onmousedown </a:t>
            </a:r>
            <a:r>
              <a:rPr lang="en-US" altLang="zh-CN" sz="1800"/>
              <a:t>= function( event ){</a:t>
            </a:r>
          </a:p>
          <a:p>
            <a:pPr algn="l"/>
            <a:r>
              <a:rPr lang="en-US" altLang="zh-CN" sz="1800"/>
              <a:t>	//var evt = event || window.event;//</a:t>
            </a:r>
            <a:r>
              <a:rPr lang="zh-CN" altLang="en-US" sz="1800"/>
              <a:t>如果</a:t>
            </a:r>
            <a:r>
              <a:rPr lang="en-US" altLang="zh-CN" sz="1800"/>
              <a:t>event</a:t>
            </a:r>
            <a:r>
              <a:rPr lang="zh-CN" altLang="en-US" sz="1800"/>
              <a:t>是有效的话，则把</a:t>
            </a:r>
            <a:r>
              <a:rPr lang="en-US" altLang="zh-CN" sz="1800"/>
              <a:t>event</a:t>
            </a:r>
            <a:r>
              <a:rPr lang="zh-CN" altLang="en-US" sz="1800"/>
              <a:t>赋值给</a:t>
            </a:r>
            <a:r>
              <a:rPr lang="en-US" altLang="zh-CN" sz="1800"/>
              <a:t>evt</a:t>
            </a:r>
            <a:r>
              <a:rPr lang="zh-CN" altLang="en-US" sz="1800"/>
              <a:t>，否则把</a:t>
            </a:r>
            <a:r>
              <a:rPr lang="en-US" altLang="zh-CN" sz="1800"/>
              <a:t>window.event</a:t>
            </a:r>
            <a:r>
              <a:rPr lang="zh-CN" altLang="en-US" sz="1800"/>
              <a:t>赋值给</a:t>
            </a:r>
            <a:r>
              <a:rPr lang="en-US" altLang="zh-CN" sz="1800"/>
              <a:t>evt</a:t>
            </a:r>
          </a:p>
          <a:p>
            <a:pPr algn="l"/>
            <a:r>
              <a:rPr lang="en-US" altLang="zh-CN" sz="1800"/>
              <a:t>	console.log( event ); // undefined</a:t>
            </a:r>
          </a:p>
          <a:p>
            <a:pPr algn="l"/>
            <a:r>
              <a:rPr lang="en-US" altLang="zh-CN" sz="1800"/>
              <a:t>	console.log( window.event );	// event</a:t>
            </a:r>
            <a:r>
              <a:rPr lang="zh-CN" altLang="en-US" sz="1800"/>
              <a:t>对象</a:t>
            </a:r>
            <a:endParaRPr lang="en-US" altLang="zh-CN" sz="1800"/>
          </a:p>
          <a:p>
            <a:pPr algn="l"/>
            <a:r>
              <a:rPr lang="en-US" altLang="zh-CN" sz="1800"/>
              <a:t>}</a:t>
            </a:r>
          </a:p>
          <a:p>
            <a:pPr algn="l"/>
            <a:endParaRPr lang="en-US" altLang="zh-CN" sz="1800"/>
          </a:p>
          <a:p>
            <a:pPr algn="l"/>
            <a:r>
              <a:rPr lang="en-US" altLang="zh-CN" sz="1800" dirty="0"/>
              <a:t>//</a:t>
            </a:r>
            <a:r>
              <a:rPr lang="zh-CN" altLang="en-US" sz="1800" dirty="0"/>
              <a:t> </a:t>
            </a:r>
            <a:r>
              <a:rPr lang="en-US" altLang="zh-CN" sz="1800" dirty="0"/>
              <a:t>IE6</a:t>
            </a:r>
            <a:r>
              <a:rPr lang="zh-CN" altLang="en-US" sz="1800" dirty="0"/>
              <a:t>时，</a:t>
            </a:r>
            <a:r>
              <a:rPr lang="en-US" altLang="zh-CN" sz="1800" dirty="0"/>
              <a:t>function(event){}</a:t>
            </a:r>
            <a:r>
              <a:rPr lang="zh-CN" altLang="en-US" sz="1800" dirty="0"/>
              <a:t>  这个</a:t>
            </a:r>
            <a:r>
              <a:rPr lang="en-US" altLang="zh-CN" sz="1800" dirty="0"/>
              <a:t>event</a:t>
            </a:r>
            <a:r>
              <a:rPr lang="zh-CN" altLang="en-US" sz="1800" dirty="0"/>
              <a:t>是找不到的，只能通过</a:t>
            </a:r>
            <a:r>
              <a:rPr lang="en-US" altLang="zh-CN" sz="1800" dirty="0"/>
              <a:t>window</a:t>
            </a:r>
            <a:r>
              <a:rPr lang="zh-CN" altLang="en-US" sz="1800" dirty="0"/>
              <a:t>查找</a:t>
            </a:r>
            <a:r>
              <a:rPr lang="en-US" altLang="zh-CN" sz="1800" dirty="0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1654300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smtClean="0"/>
              <a:t>client</a:t>
            </a:r>
            <a:r>
              <a:rPr lang="zh-CN" altLang="en-US" sz="4000" smtClean="0"/>
              <a:t>、</a:t>
            </a:r>
            <a:r>
              <a:rPr lang="en-US" altLang="zh-CN" sz="4000" smtClean="0"/>
              <a:t>offset</a:t>
            </a:r>
            <a:r>
              <a:rPr lang="zh-CN" altLang="en-US" sz="4000" smtClean="0"/>
              <a:t>、</a:t>
            </a:r>
            <a:r>
              <a:rPr lang="en-US" altLang="zh-CN" sz="4000" smtClean="0"/>
              <a:t>page</a:t>
            </a:r>
            <a:r>
              <a:rPr lang="zh-CN" altLang="en-US" sz="4000" smtClean="0"/>
              <a:t>、</a:t>
            </a:r>
            <a:r>
              <a:rPr lang="en-US" altLang="zh-CN" sz="4000" smtClean="0"/>
              <a:t>screen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3"/>
            <a:ext cx="10649585" cy="5071568"/>
          </a:xfrm>
        </p:spPr>
        <p:txBody>
          <a:bodyPr/>
          <a:lstStyle/>
          <a:p>
            <a:pPr algn="l"/>
            <a:r>
              <a:rPr lang="en-US" altLang="zh-CN" sz="1800"/>
              <a:t>clientX</a:t>
            </a:r>
            <a:r>
              <a:rPr lang="zh-CN" altLang="en-US" sz="1800"/>
              <a:t>、</a:t>
            </a:r>
            <a:r>
              <a:rPr lang="en-US" altLang="zh-CN" sz="1800"/>
              <a:t>clientY</a:t>
            </a:r>
          </a:p>
          <a:p>
            <a:pPr algn="l"/>
            <a:endParaRPr lang="en-US" altLang="zh-CN" sz="1800"/>
          </a:p>
          <a:p>
            <a:pPr algn="l"/>
            <a:r>
              <a:rPr lang="zh-CN" altLang="en-US" sz="1800"/>
              <a:t>在可视区域的位置，也就是浏览器坐标。</a:t>
            </a:r>
          </a:p>
          <a:p>
            <a:pPr algn="l"/>
            <a:endParaRPr lang="zh-CN" altLang="en-US" sz="1800"/>
          </a:p>
          <a:p>
            <a:pPr algn="l"/>
            <a:r>
              <a:rPr lang="zh-CN" altLang="en-US" sz="1800"/>
              <a:t>鼠标在可视区域内的坐标</a:t>
            </a:r>
          </a:p>
          <a:p>
            <a:pPr algn="l"/>
            <a:endParaRPr lang="zh-CN" altLang="en-US" sz="1800"/>
          </a:p>
          <a:p>
            <a:pPr algn="l"/>
            <a:r>
              <a:rPr lang="en-US" altLang="zh-CN" sz="1800"/>
              <a:t>document.onmousemove = function(event){</a:t>
            </a:r>
          </a:p>
          <a:p>
            <a:pPr algn="l"/>
            <a:r>
              <a:rPr lang="en-US" altLang="zh-CN" sz="1800"/>
              <a:t>	event = event || window.event;</a:t>
            </a:r>
          </a:p>
          <a:p>
            <a:pPr algn="l"/>
            <a:r>
              <a:rPr lang="en-US" altLang="zh-CN" sz="1800"/>
              <a:t>	document.title = event.clientX +", "+ event.clientY;</a:t>
            </a:r>
          </a:p>
          <a:p>
            <a:pPr algn="l"/>
            <a:r>
              <a:rPr lang="en-US" altLang="zh-CN" sz="1800" smtClean="0"/>
              <a:t>}</a:t>
            </a:r>
          </a:p>
          <a:p>
            <a:pPr algn="l"/>
            <a:endParaRPr lang="en-US" altLang="zh-CN" sz="1800"/>
          </a:p>
          <a:p>
            <a:pPr algn="l"/>
            <a:r>
              <a:rPr lang="zh-CN" altLang="en-US" sz="1800" smtClean="0"/>
              <a:t>演示：鼠标跟随的提示框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419953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smtClean="0"/>
              <a:t>client</a:t>
            </a:r>
            <a:r>
              <a:rPr lang="zh-CN" altLang="en-US" sz="4000" smtClean="0"/>
              <a:t>、</a:t>
            </a:r>
            <a:r>
              <a:rPr lang="en-US" altLang="zh-CN" sz="4000" smtClean="0"/>
              <a:t>offset</a:t>
            </a:r>
            <a:r>
              <a:rPr lang="zh-CN" altLang="en-US" sz="4000" smtClean="0"/>
              <a:t>、</a:t>
            </a:r>
            <a:r>
              <a:rPr lang="en-US" altLang="zh-CN" sz="4000" smtClean="0"/>
              <a:t>page</a:t>
            </a:r>
            <a:r>
              <a:rPr lang="zh-CN" altLang="en-US" sz="4000" smtClean="0"/>
              <a:t>、</a:t>
            </a:r>
            <a:r>
              <a:rPr lang="en-US" altLang="zh-CN" sz="4000" smtClean="0"/>
              <a:t>screen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3"/>
            <a:ext cx="10649585" cy="5071568"/>
          </a:xfrm>
        </p:spPr>
        <p:txBody>
          <a:bodyPr/>
          <a:lstStyle/>
          <a:p>
            <a:pPr algn="l"/>
            <a:r>
              <a:rPr lang="en-US" altLang="zh-CN" sz="1800"/>
              <a:t>offsetX</a:t>
            </a:r>
            <a:r>
              <a:rPr lang="zh-CN" altLang="en-US" sz="1800"/>
              <a:t>、</a:t>
            </a:r>
            <a:r>
              <a:rPr lang="en-US" altLang="zh-CN" sz="1800"/>
              <a:t>offsetY</a:t>
            </a:r>
          </a:p>
          <a:p>
            <a:pPr algn="l"/>
            <a:endParaRPr lang="en-US" altLang="zh-CN" sz="1800"/>
          </a:p>
          <a:p>
            <a:pPr algn="l"/>
            <a:r>
              <a:rPr lang="zh-CN" altLang="en-US" sz="1800"/>
              <a:t>相对于事件源对象的偏移量</a:t>
            </a:r>
            <a:r>
              <a:rPr lang="en-US" altLang="zh-CN" sz="1800"/>
              <a:t>,</a:t>
            </a:r>
            <a:r>
              <a:rPr lang="zh-CN" altLang="en-US" sz="1800"/>
              <a:t>也就是元素坐标，相对坐标。</a:t>
            </a:r>
          </a:p>
          <a:p>
            <a:pPr algn="l"/>
            <a:endParaRPr lang="zh-CN" altLang="en-US" sz="1800"/>
          </a:p>
          <a:p>
            <a:pPr algn="l"/>
            <a:r>
              <a:rPr lang="zh-CN" altLang="en-US" sz="1800"/>
              <a:t>鼠标在某个对象上时，鼠标与该对象的左上角的间距坐标。</a:t>
            </a:r>
            <a:endParaRPr lang="en-US" altLang="zh-CN" sz="1800"/>
          </a:p>
          <a:p>
            <a:pPr algn="l"/>
            <a:endParaRPr lang="en-US" altLang="zh-CN" sz="1800"/>
          </a:p>
          <a:p>
            <a:pPr algn="l"/>
            <a:r>
              <a:rPr lang="zh-CN" altLang="en-US" sz="1800"/>
              <a:t>注：有兼容性问题，所以能不用就不用。</a:t>
            </a:r>
            <a:endParaRPr lang="en-US" altLang="zh-CN" sz="1800"/>
          </a:p>
          <a:p>
            <a:pPr algn="l"/>
            <a:endParaRPr lang="zh-CN" altLang="en-US" sz="1800"/>
          </a:p>
          <a:p>
            <a:pPr algn="l"/>
            <a:r>
              <a:rPr lang="en-US" altLang="zh-CN" sz="1800"/>
              <a:t>div1.onmousemove = function(event){</a:t>
            </a:r>
          </a:p>
          <a:p>
            <a:pPr algn="l"/>
            <a:r>
              <a:rPr lang="en-US" altLang="zh-CN" sz="1800"/>
              <a:t>	event = event || window.event;</a:t>
            </a:r>
          </a:p>
          <a:p>
            <a:pPr algn="l"/>
            <a:r>
              <a:rPr lang="en-US" altLang="zh-CN" sz="1800"/>
              <a:t>	document.title = event.offsetX +", "+ event.offsetY;</a:t>
            </a:r>
          </a:p>
          <a:p>
            <a:pPr algn="l"/>
            <a:r>
              <a:rPr lang="en-US" altLang="zh-CN" sz="1800"/>
              <a:t>}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007610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smtClean="0"/>
              <a:t>client</a:t>
            </a:r>
            <a:r>
              <a:rPr lang="zh-CN" altLang="en-US" sz="4000" smtClean="0"/>
              <a:t>、</a:t>
            </a:r>
            <a:r>
              <a:rPr lang="en-US" altLang="zh-CN" sz="4000" smtClean="0"/>
              <a:t>offset</a:t>
            </a:r>
            <a:r>
              <a:rPr lang="zh-CN" altLang="en-US" sz="4000" smtClean="0"/>
              <a:t>、</a:t>
            </a:r>
            <a:r>
              <a:rPr lang="en-US" altLang="zh-CN" sz="4000" smtClean="0"/>
              <a:t>page</a:t>
            </a:r>
            <a:r>
              <a:rPr lang="zh-CN" altLang="en-US" sz="4000" smtClean="0"/>
              <a:t>、</a:t>
            </a:r>
            <a:r>
              <a:rPr lang="en-US" altLang="zh-CN" sz="4000" smtClean="0"/>
              <a:t>screen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3"/>
            <a:ext cx="10649585" cy="5071568"/>
          </a:xfrm>
        </p:spPr>
        <p:txBody>
          <a:bodyPr/>
          <a:lstStyle/>
          <a:p>
            <a:pPr algn="l"/>
            <a:r>
              <a:rPr lang="en-US" altLang="zh-CN" sz="1800"/>
              <a:t>pageX</a:t>
            </a:r>
            <a:r>
              <a:rPr lang="zh-CN" altLang="en-US" sz="1800"/>
              <a:t>、</a:t>
            </a:r>
            <a:r>
              <a:rPr lang="en-US" altLang="zh-CN" sz="1800"/>
              <a:t>pageY</a:t>
            </a:r>
          </a:p>
          <a:p>
            <a:pPr algn="l"/>
            <a:endParaRPr lang="en-US" altLang="zh-CN" sz="1800"/>
          </a:p>
          <a:p>
            <a:pPr algn="l"/>
            <a:r>
              <a:rPr lang="zh-CN" altLang="en-US" sz="1800"/>
              <a:t>鼠标在整个页面上的坐标，计算滚动条距离。</a:t>
            </a:r>
          </a:p>
          <a:p>
            <a:pPr algn="l"/>
            <a:endParaRPr lang="zh-CN" altLang="en-US" sz="1800"/>
          </a:p>
          <a:p>
            <a:pPr algn="l"/>
            <a:endParaRPr lang="zh-CN" altLang="en-US" sz="1800"/>
          </a:p>
          <a:p>
            <a:pPr algn="l"/>
            <a:r>
              <a:rPr lang="en-US" altLang="zh-CN" sz="1800"/>
              <a:t>document.onmousemove = function(event){</a:t>
            </a:r>
          </a:p>
          <a:p>
            <a:pPr algn="l"/>
            <a:r>
              <a:rPr lang="en-US" altLang="zh-CN" sz="1800"/>
              <a:t>	event = event || window.event;</a:t>
            </a:r>
          </a:p>
          <a:p>
            <a:pPr algn="l"/>
            <a:r>
              <a:rPr lang="en-US" altLang="zh-CN" sz="1800"/>
              <a:t>	document.title = event.pageX +", "+ event.pageY;</a:t>
            </a:r>
          </a:p>
          <a:p>
            <a:pPr algn="l"/>
            <a:r>
              <a:rPr lang="en-US" altLang="zh-CN" sz="1800"/>
              <a:t>}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646673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smtClean="0"/>
              <a:t>client</a:t>
            </a:r>
            <a:r>
              <a:rPr lang="zh-CN" altLang="en-US" sz="4000" smtClean="0"/>
              <a:t>、</a:t>
            </a:r>
            <a:r>
              <a:rPr lang="en-US" altLang="zh-CN" sz="4000" smtClean="0"/>
              <a:t>offset</a:t>
            </a:r>
            <a:r>
              <a:rPr lang="zh-CN" altLang="en-US" sz="4000" smtClean="0"/>
              <a:t>、</a:t>
            </a:r>
            <a:r>
              <a:rPr lang="en-US" altLang="zh-CN" sz="4000" smtClean="0"/>
              <a:t>page</a:t>
            </a:r>
            <a:r>
              <a:rPr lang="zh-CN" altLang="en-US" sz="4000" smtClean="0"/>
              <a:t>、</a:t>
            </a:r>
            <a:r>
              <a:rPr lang="en-US" altLang="zh-CN" sz="4000" smtClean="0"/>
              <a:t>screen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3"/>
            <a:ext cx="10649585" cy="5071568"/>
          </a:xfrm>
        </p:spPr>
        <p:txBody>
          <a:bodyPr/>
          <a:lstStyle/>
          <a:p>
            <a:pPr algn="l"/>
            <a:r>
              <a:rPr lang="en-US" altLang="zh-CN" sz="1800"/>
              <a:t>screenX</a:t>
            </a:r>
            <a:r>
              <a:rPr lang="zh-CN" altLang="en-US" sz="1800"/>
              <a:t>、</a:t>
            </a:r>
            <a:r>
              <a:rPr lang="en-US" altLang="zh-CN" sz="1800"/>
              <a:t>screenY</a:t>
            </a:r>
          </a:p>
          <a:p>
            <a:pPr algn="l"/>
            <a:endParaRPr lang="en-US" altLang="zh-CN" sz="1800"/>
          </a:p>
          <a:p>
            <a:pPr algn="l"/>
            <a:r>
              <a:rPr lang="zh-CN" altLang="en-US" sz="1800"/>
              <a:t>整个屏幕坐标，鼠标与当前电脑屏幕的间距。</a:t>
            </a:r>
            <a:endParaRPr lang="en-US" altLang="zh-CN" sz="1800"/>
          </a:p>
          <a:p>
            <a:pPr algn="l"/>
            <a:endParaRPr lang="zh-CN" altLang="en-US" sz="1800"/>
          </a:p>
          <a:p>
            <a:pPr algn="l"/>
            <a:r>
              <a:rPr lang="zh-CN" altLang="en-US" sz="1800"/>
              <a:t>注：几乎没有什么需求涉及到屏幕间距。</a:t>
            </a:r>
          </a:p>
          <a:p>
            <a:pPr algn="l"/>
            <a:endParaRPr lang="zh-CN" altLang="en-US" sz="1800"/>
          </a:p>
          <a:p>
            <a:pPr algn="l"/>
            <a:r>
              <a:rPr lang="en-US" altLang="zh-CN" sz="1800"/>
              <a:t>document.onmousemove = function(event){</a:t>
            </a:r>
          </a:p>
          <a:p>
            <a:pPr algn="l"/>
            <a:r>
              <a:rPr lang="en-US" altLang="zh-CN" sz="1800"/>
              <a:t>	event = event || window.event;</a:t>
            </a:r>
          </a:p>
          <a:p>
            <a:pPr algn="l"/>
            <a:r>
              <a:rPr lang="en-US" altLang="zh-CN" sz="1800"/>
              <a:t>	document.title = event.screenX +", "+ event.screenY;</a:t>
            </a:r>
          </a:p>
          <a:p>
            <a:pPr algn="l"/>
            <a:r>
              <a:rPr lang="en-US" altLang="zh-CN" sz="1800"/>
              <a:t>}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81225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smtClean="0"/>
              <a:t>键盘事件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3"/>
            <a:ext cx="10649585" cy="5071568"/>
          </a:xfrm>
        </p:spPr>
        <p:txBody>
          <a:bodyPr/>
          <a:lstStyle/>
          <a:p>
            <a:pPr algn="l"/>
            <a:r>
              <a:rPr lang="zh-CN" altLang="en-US" sz="1800"/>
              <a:t>键盘事件（</a:t>
            </a:r>
            <a:r>
              <a:rPr lang="en-US" altLang="zh-CN" sz="1800"/>
              <a:t>keyup</a:t>
            </a:r>
            <a:r>
              <a:rPr lang="zh-CN" altLang="en-US" sz="1800"/>
              <a:t>、</a:t>
            </a:r>
            <a:r>
              <a:rPr lang="en-US" altLang="zh-CN" sz="1800"/>
              <a:t>keydown</a:t>
            </a:r>
            <a:r>
              <a:rPr lang="zh-CN" altLang="en-US" sz="1800"/>
              <a:t>、</a:t>
            </a:r>
            <a:r>
              <a:rPr lang="en-US" altLang="zh-CN" sz="1800"/>
              <a:t>keypress</a:t>
            </a:r>
            <a:r>
              <a:rPr lang="zh-CN" altLang="en-US" sz="1800"/>
              <a:t>）</a:t>
            </a:r>
          </a:p>
          <a:p>
            <a:pPr algn="l"/>
            <a:endParaRPr lang="zh-CN" altLang="en-US" sz="1800"/>
          </a:p>
          <a:p>
            <a:pPr marL="342900" indent="-342900" algn="l">
              <a:buAutoNum type="arabicPeriod"/>
            </a:pPr>
            <a:r>
              <a:rPr lang="en-US" altLang="zh-CN" sz="1800"/>
              <a:t>onkeyup</a:t>
            </a:r>
            <a:r>
              <a:rPr lang="zh-CN" altLang="en-US" sz="1800"/>
              <a:t>和</a:t>
            </a:r>
            <a:r>
              <a:rPr lang="en-US" altLang="zh-CN" sz="1800"/>
              <a:t>onkeydown</a:t>
            </a:r>
            <a:r>
              <a:rPr lang="zh-CN" altLang="en-US" sz="1800"/>
              <a:t>时，</a:t>
            </a:r>
            <a:r>
              <a:rPr lang="en-US" altLang="zh-CN" sz="1800"/>
              <a:t>keyCode</a:t>
            </a:r>
            <a:r>
              <a:rPr lang="zh-CN" altLang="en-US" sz="1800"/>
              <a:t>是不区分大小写的，会将小写字母自动转化为大写字母。</a:t>
            </a:r>
            <a:r>
              <a:rPr lang="en-US" altLang="zh-CN" sz="1800"/>
              <a:t/>
            </a:r>
            <a:br>
              <a:rPr lang="en-US" altLang="zh-CN" sz="1800"/>
            </a:br>
            <a:r>
              <a:rPr lang="en-US" altLang="zh-CN" sz="1800"/>
              <a:t>	</a:t>
            </a:r>
            <a:r>
              <a:rPr lang="zh-CN" altLang="en-US" sz="1800"/>
              <a:t>支持组合键</a:t>
            </a:r>
            <a:endParaRPr lang="zh-CN" altLang="en-US" sz="1800"/>
          </a:p>
          <a:p>
            <a:pPr algn="l"/>
            <a:r>
              <a:rPr lang="en-US" altLang="zh-CN" sz="1800"/>
              <a:t>2. onkeypress</a:t>
            </a:r>
            <a:r>
              <a:rPr lang="zh-CN" altLang="en-US" sz="1800"/>
              <a:t>时，区分大小写。</a:t>
            </a:r>
            <a:r>
              <a:rPr lang="en-US" altLang="zh-CN" sz="1800"/>
              <a:t/>
            </a:r>
            <a:br>
              <a:rPr lang="en-US" altLang="zh-CN" sz="1800"/>
            </a:br>
            <a:r>
              <a:rPr lang="en-US" altLang="zh-CN" sz="1800"/>
              <a:t>	</a:t>
            </a:r>
            <a:r>
              <a:rPr lang="zh-CN" altLang="en-US" sz="1800"/>
              <a:t>对组合键支持的特别不友好</a:t>
            </a:r>
          </a:p>
          <a:p>
            <a:pPr algn="l"/>
            <a:r>
              <a:rPr lang="en-US" altLang="zh-CN" sz="1800"/>
              <a:t>3. keyCode</a:t>
            </a:r>
            <a:r>
              <a:rPr lang="zh-CN" altLang="en-US" sz="1800"/>
              <a:t> 取出键盘上按下的是什么键子。</a:t>
            </a:r>
            <a:r>
              <a:rPr lang="en-US" altLang="zh-CN" sz="1800"/>
              <a:t/>
            </a:r>
            <a:br>
              <a:rPr lang="en-US" altLang="zh-CN" sz="1800"/>
            </a:br>
            <a:r>
              <a:rPr lang="en-US" altLang="zh-CN" sz="1800"/>
              <a:t>	</a:t>
            </a:r>
            <a:r>
              <a:rPr lang="zh-CN" altLang="en-US" sz="1800"/>
              <a:t>兼容 </a:t>
            </a:r>
            <a:r>
              <a:rPr lang="en-US" altLang="zh-CN" sz="1800"/>
              <a:t>event.keyCode || event.which</a:t>
            </a:r>
          </a:p>
          <a:p>
            <a:pPr algn="l"/>
            <a:r>
              <a:rPr lang="en-US" altLang="zh-CN" sz="1800"/>
              <a:t>document.onkeypress = function(event){</a:t>
            </a:r>
          </a:p>
          <a:p>
            <a:pPr algn="l"/>
            <a:r>
              <a:rPr lang="en-US" altLang="zh-CN" sz="1800"/>
              <a:t>	event = event || window.event;</a:t>
            </a:r>
          </a:p>
          <a:p>
            <a:pPr algn="l"/>
            <a:r>
              <a:rPr lang="en-US" altLang="zh-CN" sz="1800"/>
              <a:t>	</a:t>
            </a:r>
            <a:r>
              <a:rPr lang="en-US" altLang="zh-CN" sz="1400"/>
              <a:t>//</a:t>
            </a:r>
            <a:r>
              <a:rPr lang="zh-CN" altLang="en-US" sz="1400"/>
              <a:t>返回</a:t>
            </a:r>
            <a:r>
              <a:rPr lang="en-US" altLang="zh-CN" sz="1400"/>
              <a:t>onkeypress</a:t>
            </a:r>
            <a:r>
              <a:rPr lang="zh-CN" altLang="en-US" sz="1400"/>
              <a:t>事件触发的键的值的字符代码，或者 </a:t>
            </a:r>
            <a:r>
              <a:rPr lang="en-US" altLang="zh-CN" sz="1400"/>
              <a:t>onkeydown </a:t>
            </a:r>
            <a:r>
              <a:rPr lang="zh-CN" altLang="en-US" sz="1400"/>
              <a:t>或 </a:t>
            </a:r>
            <a:r>
              <a:rPr lang="en-US" altLang="zh-CN" sz="1400"/>
              <a:t>onkeyup </a:t>
            </a:r>
            <a:r>
              <a:rPr lang="zh-CN" altLang="en-US" sz="1400"/>
              <a:t>事件的键的代码。</a:t>
            </a:r>
            <a:endParaRPr lang="en-US" altLang="zh-CN" sz="1400"/>
          </a:p>
          <a:p>
            <a:pPr algn="l"/>
            <a:r>
              <a:rPr lang="en-US" altLang="zh-CN" sz="1800"/>
              <a:t>	var code = event.keyCode || event.which;</a:t>
            </a:r>
          </a:p>
          <a:p>
            <a:pPr algn="l"/>
            <a:r>
              <a:rPr lang="en-US" altLang="zh-CN" sz="1800"/>
              <a:t>	document.title = code+", "+String.fromCharCode(code);</a:t>
            </a:r>
          </a:p>
          <a:p>
            <a:pPr algn="l"/>
            <a:r>
              <a:rPr lang="en-US" altLang="zh-CN" sz="1800"/>
              <a:t>}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668909310"/>
      </p:ext>
    </p:extLst>
  </p:cSld>
  <p:clrMapOvr>
    <a:masterClrMapping/>
  </p:clrMapOvr>
</p:sld>
</file>

<file path=ppt/theme/theme1.xml><?xml version="1.0" encoding="utf-8"?>
<a:theme xmlns:a="http://schemas.openxmlformats.org/drawingml/2006/main" name="1_空白设计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Pages>3</Pages>
  <Words>314</Words>
  <Characters>0</Characters>
  <Application>Microsoft Macintosh PowerPoint</Application>
  <DocSecurity>0</DocSecurity>
  <PresentationFormat>宽屏</PresentationFormat>
  <Lines>0</Lines>
  <Paragraphs>120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Calibri</vt:lpstr>
      <vt:lpstr>Calibri Light</vt:lpstr>
      <vt:lpstr>黑体</vt:lpstr>
      <vt:lpstr>宋体</vt:lpstr>
      <vt:lpstr>Arial</vt:lpstr>
      <vt:lpstr>1_空白设计模板</vt:lpstr>
      <vt:lpstr>PowerPoint 演示文稿</vt:lpstr>
      <vt:lpstr>课程大纲</vt:lpstr>
      <vt:lpstr>Event对象</vt:lpstr>
      <vt:lpstr>Event对象</vt:lpstr>
      <vt:lpstr>client、offset、page、screen</vt:lpstr>
      <vt:lpstr>client、offset、page、screen</vt:lpstr>
      <vt:lpstr>client、offset、page、screen</vt:lpstr>
      <vt:lpstr>client、offset、page、screen</vt:lpstr>
      <vt:lpstr>键盘事件</vt:lpstr>
      <vt:lpstr>组合键</vt:lpstr>
      <vt:lpstr>事件冒泡</vt:lpstr>
      <vt:lpstr>作业题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coding1</dc:creator>
  <cp:lastModifiedBy>Microsoft Office 用户</cp:lastModifiedBy>
  <cp:revision>18</cp:revision>
  <dcterms:modified xsi:type="dcterms:W3CDTF">2018-05-07T03:08:31Z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2052-10.1.0.6554</vt:lpwstr>
  </property>
</Properties>
</file>